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90" r:id="rId3"/>
    <p:sldId id="257" r:id="rId4"/>
    <p:sldId id="258" r:id="rId5"/>
    <p:sldId id="259" r:id="rId6"/>
    <p:sldId id="286" r:id="rId7"/>
    <p:sldId id="261" r:id="rId8"/>
    <p:sldId id="262" r:id="rId9"/>
    <p:sldId id="329" r:id="rId10"/>
    <p:sldId id="351" r:id="rId11"/>
    <p:sldId id="264" r:id="rId12"/>
    <p:sldId id="266" r:id="rId13"/>
    <p:sldId id="269" r:id="rId14"/>
    <p:sldId id="287" r:id="rId15"/>
    <p:sldId id="288" r:id="rId16"/>
    <p:sldId id="289" r:id="rId17"/>
    <p:sldId id="272" r:id="rId18"/>
    <p:sldId id="271" r:id="rId19"/>
    <p:sldId id="273" r:id="rId20"/>
    <p:sldId id="274" r:id="rId21"/>
    <p:sldId id="275" r:id="rId22"/>
    <p:sldId id="281" r:id="rId23"/>
    <p:sldId id="279" r:id="rId24"/>
    <p:sldId id="280" r:id="rId25"/>
    <p:sldId id="278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65229" autoAdjust="0"/>
  </p:normalViewPr>
  <p:slideViewPr>
    <p:cSldViewPr snapToGrid="0">
      <p:cViewPr varScale="1">
        <p:scale>
          <a:sx n="95" d="100"/>
          <a:sy n="95" d="100"/>
        </p:scale>
        <p:origin x="166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4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88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C0CD1-B7FC-5244-893E-1651E6A33F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4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26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8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11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42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29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05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4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6fddcef4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6fddcef4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12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14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54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57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6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6fddcef4c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6fddcef4c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6fddcef4c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6fddcef4c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8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3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5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46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3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3A89-A2CF-0AFC-F5F7-AB15F961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FBE9-B7F3-9390-270A-8A48C049A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5AD1E-0FFC-561E-73C2-B00174DA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158B-A7C6-184B-9CC7-3103122C3B73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ABA70-4F58-8825-8EAA-EC96D604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0B59B-2A43-A9CB-1906-CB89F0F4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E928-0D18-AB47-90D7-8E3BA2582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380"/>
              <a:t>Physiological and Computational Insights into Conflict Tasks</a:t>
            </a:r>
            <a:endParaRPr sz="438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Kane York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CF6A-3131-5277-572C-51419441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E095E81-FEEC-A027-B334-26A53BBC4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484" y="72601"/>
            <a:ext cx="8849032" cy="4918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67F22E5-5925-8C99-A267-93D063026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18" y="2799596"/>
            <a:ext cx="3639423" cy="19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2D19BC-24BF-4BFB-7085-5C124F824A40}"/>
              </a:ext>
            </a:extLst>
          </p:cNvPr>
          <p:cNvSpPr/>
          <p:nvPr/>
        </p:nvSpPr>
        <p:spPr>
          <a:xfrm>
            <a:off x="3330339" y="2531895"/>
            <a:ext cx="786492" cy="1054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D7049D-31A2-6653-BF62-D093ADE0338F}"/>
              </a:ext>
            </a:extLst>
          </p:cNvPr>
          <p:cNvSpPr/>
          <p:nvPr/>
        </p:nvSpPr>
        <p:spPr>
          <a:xfrm>
            <a:off x="5390471" y="3443168"/>
            <a:ext cx="725466" cy="473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2CE762-36C0-87F9-2610-06C922652027}"/>
              </a:ext>
            </a:extLst>
          </p:cNvPr>
          <p:cNvSpPr/>
          <p:nvPr/>
        </p:nvSpPr>
        <p:spPr>
          <a:xfrm>
            <a:off x="5130375" y="2844022"/>
            <a:ext cx="725466" cy="186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B8B078-1A21-21EC-3BC1-A6DE3F5CB489}"/>
              </a:ext>
            </a:extLst>
          </p:cNvPr>
          <p:cNvSpPr/>
          <p:nvPr/>
        </p:nvSpPr>
        <p:spPr>
          <a:xfrm>
            <a:off x="5168267" y="3089136"/>
            <a:ext cx="725466" cy="8371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750F77-5BC6-68F9-EFE7-CFF9F579DD73}"/>
              </a:ext>
            </a:extLst>
          </p:cNvPr>
          <p:cNvSpPr txBox="1"/>
          <p:nvPr/>
        </p:nvSpPr>
        <p:spPr>
          <a:xfrm>
            <a:off x="5686511" y="3451336"/>
            <a:ext cx="2202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P</a:t>
            </a:r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26D0381-24C6-458C-D4D6-E44E916E48AE}"/>
              </a:ext>
            </a:extLst>
          </p:cNvPr>
          <p:cNvCxnSpPr>
            <a:cxnSpLocks/>
          </p:cNvCxnSpPr>
          <p:nvPr/>
        </p:nvCxnSpPr>
        <p:spPr>
          <a:xfrm>
            <a:off x="5849043" y="3620291"/>
            <a:ext cx="275159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981204B-14D1-3440-AC03-B3782E6E7239}"/>
              </a:ext>
            </a:extLst>
          </p:cNvPr>
          <p:cNvCxnSpPr>
            <a:cxnSpLocks/>
          </p:cNvCxnSpPr>
          <p:nvPr/>
        </p:nvCxnSpPr>
        <p:spPr>
          <a:xfrm flipH="1">
            <a:off x="5507593" y="3620291"/>
            <a:ext cx="341450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EC461DB-0AE8-1AB7-0239-640DC0C24E33}"/>
              </a:ext>
            </a:extLst>
          </p:cNvPr>
          <p:cNvCxnSpPr>
            <a:cxnSpLocks/>
          </p:cNvCxnSpPr>
          <p:nvPr/>
        </p:nvCxnSpPr>
        <p:spPr>
          <a:xfrm flipH="1">
            <a:off x="3780709" y="3620291"/>
            <a:ext cx="2094731" cy="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E7FF86A2-F747-D95C-22D6-C6CA0971D50B}"/>
              </a:ext>
            </a:extLst>
          </p:cNvPr>
          <p:cNvSpPr txBox="1"/>
          <p:nvPr/>
        </p:nvSpPr>
        <p:spPr>
          <a:xfrm>
            <a:off x="5780816" y="3451335"/>
            <a:ext cx="1152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T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977471-1DAD-AA51-5673-182B04902966}"/>
              </a:ext>
            </a:extLst>
          </p:cNvPr>
          <p:cNvSpPr txBox="1"/>
          <p:nvPr/>
        </p:nvSpPr>
        <p:spPr>
          <a:xfrm>
            <a:off x="4520788" y="3451456"/>
            <a:ext cx="6893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reparation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A8F225-156E-F49E-49AD-2AFCCBF070FF}"/>
              </a:ext>
            </a:extLst>
          </p:cNvPr>
          <p:cNvSpPr txBox="1"/>
          <p:nvPr/>
        </p:nvSpPr>
        <p:spPr>
          <a:xfrm>
            <a:off x="5026661" y="3449628"/>
            <a:ext cx="6168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/>
              <a:t>ime</a:t>
            </a:r>
            <a:r>
              <a:rPr lang="en-US" sz="700" dirty="0"/>
              <a:t> (PT)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68D33-7C8B-FEF3-93C5-D6EB12053552}"/>
              </a:ext>
            </a:extLst>
          </p:cNvPr>
          <p:cNvGrpSpPr/>
          <p:nvPr/>
        </p:nvGrpSpPr>
        <p:grpSpPr>
          <a:xfrm>
            <a:off x="4825083" y="1412552"/>
            <a:ext cx="1336050" cy="2520303"/>
            <a:chOff x="4825083" y="1412552"/>
            <a:chExt cx="1336050" cy="2520303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6E72D091-4EA3-2405-C3B7-BB824B3B62FC}"/>
                </a:ext>
              </a:extLst>
            </p:cNvPr>
            <p:cNvSpPr/>
            <p:nvPr/>
          </p:nvSpPr>
          <p:spPr>
            <a:xfrm rot="5400000">
              <a:off x="5345402" y="3147634"/>
              <a:ext cx="295413" cy="217714"/>
            </a:xfrm>
            <a:prstGeom prst="rightArrow">
              <a:avLst/>
            </a:prstGeom>
            <a:solidFill>
              <a:schemeClr val="accent1">
                <a:lumMod val="10000"/>
              </a:schemeClr>
            </a:solidFill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B85743-87C9-7F9F-E32A-BE4B6B442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3108" y="3471836"/>
              <a:ext cx="737" cy="461019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10C9DBB-F55E-9D16-5AEB-2AD9CE68C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4266" y="2806794"/>
              <a:ext cx="686512" cy="221080"/>
            </a:xfrm>
            <a:prstGeom prst="rect">
              <a:avLst/>
            </a:prstGeom>
          </p:spPr>
        </p:pic>
        <p:pic>
          <p:nvPicPr>
            <p:cNvPr id="2" name="Google Shape;68;p15">
              <a:extLst>
                <a:ext uri="{FF2B5EF4-FFF2-40B4-BE49-F238E27FC236}">
                  <a16:creationId xmlns:a16="http://schemas.microsoft.com/office/drawing/2014/main" id="{5834F3E8-8D77-DE04-741F-067888A52C4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25083" y="1412552"/>
              <a:ext cx="1336050" cy="13351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6538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2364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2413 -3.7037E-6 " pathEditMode="fixed" rAng="0" ptsTypes="AA">
                                      <p:cBhvr>
                                        <p:cTn id="11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09877E-6 L -0.13385 -2.09877E-6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2.09877E-6 L -0.08472 -2.09877E-6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8" grpId="0"/>
      <p:bldP spid="79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1B981-3576-E7DE-1510-16FD889C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 data look?</a:t>
            </a:r>
          </a:p>
        </p:txBody>
      </p:sp>
    </p:spTree>
    <p:extLst>
      <p:ext uri="{BB962C8B-B14F-4D97-AF65-F5344CB8AC3E}">
        <p14:creationId xmlns:p14="http://schemas.microsoft.com/office/powerpoint/2010/main" val="366321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2CB80A-324B-BFF4-4C98-861A674BB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92" y="2133557"/>
            <a:ext cx="5549215" cy="2809892"/>
          </a:xfrm>
          <a:prstGeom prst="rect">
            <a:avLst/>
          </a:prstGeom>
        </p:spPr>
      </p:pic>
      <p:pic>
        <p:nvPicPr>
          <p:cNvPr id="6" name="Google Shape;73;p15">
            <a:extLst>
              <a:ext uri="{FF2B5EF4-FFF2-40B4-BE49-F238E27FC236}">
                <a16:creationId xmlns:a16="http://schemas.microsoft.com/office/drawing/2014/main" id="{A1B1BFF8-0523-3274-7AD6-E0687BA55C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6262" y="582517"/>
            <a:ext cx="1335023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4;p15">
            <a:extLst>
              <a:ext uri="{FF2B5EF4-FFF2-40B4-BE49-F238E27FC236}">
                <a16:creationId xmlns:a16="http://schemas.microsoft.com/office/drawing/2014/main" id="{62F15426-F4F8-457A-B986-7AD0D18A680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4275" y="582517"/>
            <a:ext cx="1335024" cy="13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1;p15">
            <a:extLst>
              <a:ext uri="{FF2B5EF4-FFF2-40B4-BE49-F238E27FC236}">
                <a16:creationId xmlns:a16="http://schemas.microsoft.com/office/drawing/2014/main" id="{568A6D7F-3025-8873-6F59-05BACCE7340A}"/>
              </a:ext>
            </a:extLst>
          </p:cNvPr>
          <p:cNvSpPr txBox="1"/>
          <p:nvPr/>
        </p:nvSpPr>
        <p:spPr>
          <a:xfrm>
            <a:off x="2442574" y="120515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7030A0"/>
                </a:solidFill>
              </a:rPr>
              <a:t>Congruent</a:t>
            </a:r>
            <a:endParaRPr sz="1800" dirty="0">
              <a:solidFill>
                <a:srgbClr val="7030A0"/>
              </a:solidFill>
            </a:endParaRPr>
          </a:p>
        </p:txBody>
      </p:sp>
      <p:sp>
        <p:nvSpPr>
          <p:cNvPr id="9" name="Google Shape;72;p15">
            <a:extLst>
              <a:ext uri="{FF2B5EF4-FFF2-40B4-BE49-F238E27FC236}">
                <a16:creationId xmlns:a16="http://schemas.microsoft.com/office/drawing/2014/main" id="{010C8C4F-CC0D-F78A-64A4-A535F235B784}"/>
              </a:ext>
            </a:extLst>
          </p:cNvPr>
          <p:cNvSpPr txBox="1"/>
          <p:nvPr/>
        </p:nvSpPr>
        <p:spPr>
          <a:xfrm>
            <a:off x="5120587" y="120515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C00000"/>
                </a:solidFill>
              </a:rPr>
              <a:t>Incongruent</a:t>
            </a:r>
            <a:endParaRPr sz="1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3CD93-829D-7982-35E7-8AE3D2046F03}"/>
              </a:ext>
            </a:extLst>
          </p:cNvPr>
          <p:cNvSpPr txBox="1"/>
          <p:nvPr/>
        </p:nvSpPr>
        <p:spPr>
          <a:xfrm>
            <a:off x="7749819" y="4804950"/>
            <a:ext cx="1233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Lee et al., 2024</a:t>
            </a:r>
          </a:p>
        </p:txBody>
      </p:sp>
    </p:spTree>
    <p:extLst>
      <p:ext uri="{BB962C8B-B14F-4D97-AF65-F5344CB8AC3E}">
        <p14:creationId xmlns:p14="http://schemas.microsoft.com/office/powerpoint/2010/main" val="97876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C7F72-73FE-2A9C-04E8-A95B4E61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93" y="22878"/>
            <a:ext cx="7886700" cy="56255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  <a:cs typeface="Calibri" panose="020F0502020204030204" pitchFamily="34" charset="0"/>
              </a:rPr>
              <a:t>Response Preparation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2C3DB3-87B3-2B76-3254-43CA934587BD}"/>
              </a:ext>
            </a:extLst>
          </p:cNvPr>
          <p:cNvSpPr txBox="1"/>
          <p:nvPr/>
        </p:nvSpPr>
        <p:spPr>
          <a:xfrm>
            <a:off x="3979083" y="615863"/>
            <a:ext cx="494831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/>
          </a:p>
          <a:p>
            <a:pPr>
              <a:buClr>
                <a:schemeClr val="tx1"/>
              </a:buClr>
            </a:pPr>
            <a:r>
              <a:rPr lang="en-US" sz="2100" u="sng" dirty="0">
                <a:solidFill>
                  <a:schemeClr val="tx1"/>
                </a:solidFill>
              </a:rPr>
              <a:t>Assumptions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Behavior is the result some combination of preparation states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Response preparation latency is normally distributed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Habitual and goal-directed responses are prepared independently and in parallel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Goal-directed responses override habitual responses once they are prepared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Response preparation is imperfect and action slips occur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FDBCB-2FE7-E8CB-3FC3-853972DC7F8E}"/>
              </a:ext>
            </a:extLst>
          </p:cNvPr>
          <p:cNvSpPr txBox="1"/>
          <p:nvPr/>
        </p:nvSpPr>
        <p:spPr>
          <a:xfrm>
            <a:off x="4908657" y="4439190"/>
            <a:ext cx="423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Haith, </a:t>
            </a:r>
            <a:r>
              <a:rPr lang="en-US" sz="1200" dirty="0" err="1">
                <a:solidFill>
                  <a:schemeClr val="tx1"/>
                </a:solidFill>
              </a:rPr>
              <a:t>Pakpoor</a:t>
            </a:r>
            <a:r>
              <a:rPr lang="en-US" sz="1200" dirty="0">
                <a:solidFill>
                  <a:schemeClr val="tx1"/>
                </a:solidFill>
              </a:rPr>
              <a:t>, Krakauer (2016) Journal of Neuroscience</a:t>
            </a:r>
          </a:p>
          <a:p>
            <a:r>
              <a:rPr lang="en-US" sz="1200" dirty="0">
                <a:solidFill>
                  <a:schemeClr val="tx1"/>
                </a:solidFill>
              </a:rPr>
              <a:t>Hardwick et al., (2019) Nature Human Behavior</a:t>
            </a:r>
          </a:p>
          <a:p>
            <a:r>
              <a:rPr lang="en-US" sz="1200" dirty="0">
                <a:solidFill>
                  <a:schemeClr val="tx1"/>
                </a:solidFill>
              </a:rPr>
              <a:t>Adkins &amp; Lee (2023) Journal of Cognitive Neuroscience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445324-AC76-6E22-21E5-A2202C43DFBF}"/>
              </a:ext>
            </a:extLst>
          </p:cNvPr>
          <p:cNvGrpSpPr/>
          <p:nvPr/>
        </p:nvGrpSpPr>
        <p:grpSpPr>
          <a:xfrm>
            <a:off x="732351" y="2860137"/>
            <a:ext cx="2933103" cy="2255731"/>
            <a:chOff x="458032" y="2722069"/>
            <a:chExt cx="2933103" cy="22557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DC4FC2-7371-6E00-1AF9-377FC2C0ED53}"/>
                </a:ext>
              </a:extLst>
            </p:cNvPr>
            <p:cNvGrpSpPr/>
            <p:nvPr/>
          </p:nvGrpSpPr>
          <p:grpSpPr>
            <a:xfrm>
              <a:off x="458032" y="2722069"/>
              <a:ext cx="2933103" cy="2201418"/>
              <a:chOff x="420997" y="2773861"/>
              <a:chExt cx="2933103" cy="220141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28282FD-C866-3EB5-2A1C-AFEE70BEE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997" y="2773861"/>
                <a:ext cx="2933103" cy="2201418"/>
              </a:xfrm>
              <a:prstGeom prst="rect">
                <a:avLst/>
              </a:prstGeom>
            </p:spPr>
          </p:pic>
          <p:pic>
            <p:nvPicPr>
              <p:cNvPr id="42" name="Picture 41" descr="A close-up of black text&#10;&#10;Description automatically generated">
                <a:extLst>
                  <a:ext uri="{FF2B5EF4-FFF2-40B4-BE49-F238E27FC236}">
                    <a16:creationId xmlns:a16="http://schemas.microsoft.com/office/drawing/2014/main" id="{31EBE97E-78C6-0591-E18C-A08E57B0D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1212" y="4100997"/>
                <a:ext cx="989207" cy="4134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ADE3C4-397C-0406-204B-A34F62BFD27D}"/>
                  </a:ext>
                </a:extLst>
              </p:cNvPr>
              <p:cNvSpPr txBox="1"/>
              <p:nvPr/>
            </p:nvSpPr>
            <p:spPr>
              <a:xfrm rot="16200000">
                <a:off x="206351" y="3747612"/>
                <a:ext cx="75728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Accuracy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D6DA48-FB4B-B319-4C69-4FDD1719242A}"/>
                </a:ext>
              </a:extLst>
            </p:cNvPr>
            <p:cNvSpPr txBox="1"/>
            <p:nvPr/>
          </p:nvSpPr>
          <p:spPr>
            <a:xfrm>
              <a:off x="1459897" y="4762356"/>
              <a:ext cx="117924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/>
                <a:t>Time (ms)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CC112E-6FFA-8970-900F-5350F648F649}"/>
              </a:ext>
            </a:extLst>
          </p:cNvPr>
          <p:cNvGrpSpPr/>
          <p:nvPr/>
        </p:nvGrpSpPr>
        <p:grpSpPr>
          <a:xfrm>
            <a:off x="724776" y="212151"/>
            <a:ext cx="3511588" cy="2647986"/>
            <a:chOff x="458033" y="74083"/>
            <a:chExt cx="3511588" cy="2647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55D1C0-3ED1-3DE6-595A-6AB4C2707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234" y="477795"/>
              <a:ext cx="2934019" cy="2202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6A0099-8AEB-F800-FEAC-C38DD8006E08}"/>
                </a:ext>
              </a:extLst>
            </p:cNvPr>
            <p:cNvSpPr txBox="1"/>
            <p:nvPr/>
          </p:nvSpPr>
          <p:spPr>
            <a:xfrm rot="16200000">
              <a:off x="-310347" y="842463"/>
              <a:ext cx="17906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Density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C165E9F-6E07-C671-BC71-FECB170C9379}"/>
                </a:ext>
              </a:extLst>
            </p:cNvPr>
            <p:cNvGrpSpPr/>
            <p:nvPr/>
          </p:nvGrpSpPr>
          <p:grpSpPr>
            <a:xfrm>
              <a:off x="1544204" y="607848"/>
              <a:ext cx="992076" cy="1898777"/>
              <a:chOff x="2058939" y="810464"/>
              <a:chExt cx="1322768" cy="2531702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2567177-0A74-828F-9AC5-4726BF6B44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9246" y="1173038"/>
                <a:ext cx="0" cy="2169128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0B735D-EBD8-6E7F-9719-B76EC1F3D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8029" y="1932710"/>
                <a:ext cx="7278" cy="1409456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B05F90-FAAC-5AFA-88C7-D8BA1341836A}"/>
                  </a:ext>
                </a:extLst>
              </p:cNvPr>
              <p:cNvSpPr txBox="1"/>
              <p:nvPr/>
            </p:nvSpPr>
            <p:spPr>
              <a:xfrm>
                <a:off x="2058939" y="810464"/>
                <a:ext cx="731845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𝜇</a:t>
                </a:r>
                <a:r>
                  <a:rPr lang="en-US" sz="1050" baseline="-25000" dirty="0"/>
                  <a:t>H</a:t>
                </a:r>
                <a:endParaRPr lang="en-US" sz="105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68004D0-4EE9-F08C-A6D7-930599FFF611}"/>
                  </a:ext>
                </a:extLst>
              </p:cNvPr>
              <p:cNvSpPr txBox="1"/>
              <p:nvPr/>
            </p:nvSpPr>
            <p:spPr>
              <a:xfrm>
                <a:off x="2516732" y="1610280"/>
                <a:ext cx="731845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𝜇</a:t>
                </a:r>
                <a:r>
                  <a:rPr lang="en-US" sz="1050" baseline="-25000" dirty="0"/>
                  <a:t>G</a:t>
                </a:r>
                <a:endParaRPr lang="en-US" sz="105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038FC5C-3DB8-FA01-E127-036C1A97EA44}"/>
                  </a:ext>
                </a:extLst>
              </p:cNvPr>
              <p:cNvSpPr txBox="1"/>
              <p:nvPr/>
            </p:nvSpPr>
            <p:spPr>
              <a:xfrm>
                <a:off x="2129876" y="1773358"/>
                <a:ext cx="56217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𝜎</a:t>
                </a:r>
                <a:r>
                  <a:rPr lang="en-US" sz="1050" baseline="-25000" dirty="0"/>
                  <a:t>H</a:t>
                </a:r>
                <a:endParaRPr lang="en-US" sz="105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45F51F-63A7-BB0B-E826-50867BEEE7C0}"/>
                  </a:ext>
                </a:extLst>
              </p:cNvPr>
              <p:cNvSpPr txBox="1"/>
              <p:nvPr/>
            </p:nvSpPr>
            <p:spPr>
              <a:xfrm>
                <a:off x="2649862" y="2265124"/>
                <a:ext cx="731845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𝜎</a:t>
                </a:r>
                <a:r>
                  <a:rPr lang="en-US" sz="1050" baseline="-25000" dirty="0"/>
                  <a:t>G</a:t>
                </a:r>
                <a:endParaRPr lang="en-US" sz="1050" dirty="0"/>
              </a:p>
            </p:txBody>
          </p:sp>
          <p:sp>
            <p:nvSpPr>
              <p:cNvPr id="40" name="Left-Right Arrow 39">
                <a:extLst>
                  <a:ext uri="{FF2B5EF4-FFF2-40B4-BE49-F238E27FC236}">
                    <a16:creationId xmlns:a16="http://schemas.microsoft.com/office/drawing/2014/main" id="{48BF2E0D-4564-3168-52F9-26DDE152C73C}"/>
                  </a:ext>
                </a:extLst>
              </p:cNvPr>
              <p:cNvSpPr/>
              <p:nvPr/>
            </p:nvSpPr>
            <p:spPr>
              <a:xfrm>
                <a:off x="2238283" y="2095482"/>
                <a:ext cx="212140" cy="69424"/>
              </a:xfrm>
              <a:prstGeom prst="leftRightArrow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Left-Right Arrow 40">
                <a:extLst>
                  <a:ext uri="{FF2B5EF4-FFF2-40B4-BE49-F238E27FC236}">
                    <a16:creationId xmlns:a16="http://schemas.microsoft.com/office/drawing/2014/main" id="{5CD5592C-D929-D3E2-76CF-6FEBC1F59AD3}"/>
                  </a:ext>
                </a:extLst>
              </p:cNvPr>
              <p:cNvSpPr/>
              <p:nvPr/>
            </p:nvSpPr>
            <p:spPr>
              <a:xfrm flipV="1">
                <a:off x="2635307" y="2597714"/>
                <a:ext cx="415450" cy="69424"/>
              </a:xfrm>
              <a:prstGeom prst="leftRightArrow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A59E6B1-9625-5765-0773-69261FF5A1A0}"/>
                </a:ext>
              </a:extLst>
            </p:cNvPr>
            <p:cNvGrpSpPr/>
            <p:nvPr/>
          </p:nvGrpSpPr>
          <p:grpSpPr>
            <a:xfrm>
              <a:off x="2667046" y="743022"/>
              <a:ext cx="1302575" cy="491321"/>
              <a:chOff x="5340915" y="880421"/>
              <a:chExt cx="1736766" cy="655094"/>
            </a:xfrm>
          </p:grpSpPr>
          <p:pic>
            <p:nvPicPr>
              <p:cNvPr id="44" name="Picture 43" descr="A blue square with white dots&#10;&#10;Description automatically generated with medium confidence">
                <a:extLst>
                  <a:ext uri="{FF2B5EF4-FFF2-40B4-BE49-F238E27FC236}">
                    <a16:creationId xmlns:a16="http://schemas.microsoft.com/office/drawing/2014/main" id="{1CD9AA35-07EF-C2B6-2C92-AA6AD876E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0915" y="950787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46" name="Picture 45" descr="A green square with white dots&#10;&#10;Description automatically generated">
                <a:extLst>
                  <a:ext uri="{FF2B5EF4-FFF2-40B4-BE49-F238E27FC236}">
                    <a16:creationId xmlns:a16="http://schemas.microsoft.com/office/drawing/2014/main" id="{063E5F0A-9957-D359-A046-747160D6B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40915" y="1274817"/>
                <a:ext cx="228600" cy="22860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F3CADC3-A492-709C-E878-5054A810E16D}"/>
                  </a:ext>
                </a:extLst>
              </p:cNvPr>
              <p:cNvSpPr txBox="1"/>
              <p:nvPr/>
            </p:nvSpPr>
            <p:spPr>
              <a:xfrm>
                <a:off x="5548722" y="880421"/>
                <a:ext cx="1508166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habit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9E0AAC2-5704-47A5-40A2-C6CC3C7CE30E}"/>
                  </a:ext>
                </a:extLst>
              </p:cNvPr>
              <p:cNvSpPr txBox="1"/>
              <p:nvPr/>
            </p:nvSpPr>
            <p:spPr>
              <a:xfrm>
                <a:off x="5569515" y="1196960"/>
                <a:ext cx="1508166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goal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2003AA-072A-AA2C-F2B2-D956E84C19E0}"/>
                </a:ext>
              </a:extLst>
            </p:cNvPr>
            <p:cNvSpPr txBox="1"/>
            <p:nvPr/>
          </p:nvSpPr>
          <p:spPr>
            <a:xfrm>
              <a:off x="1413917" y="2506625"/>
              <a:ext cx="117924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/>
                <a:t>Time (ms)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6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8863B8-C353-6713-C219-3C27C8C0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92" y="1088528"/>
            <a:ext cx="5549215" cy="280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9347D2-13AE-5CB6-14B0-BAE31BED82E7}"/>
              </a:ext>
            </a:extLst>
          </p:cNvPr>
          <p:cNvSpPr/>
          <p:nvPr/>
        </p:nvSpPr>
        <p:spPr>
          <a:xfrm>
            <a:off x="3451860" y="2421653"/>
            <a:ext cx="929221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DF84A-802E-AE59-76C1-22427B5B6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4"/>
          <a:stretch/>
        </p:blipFill>
        <p:spPr>
          <a:xfrm>
            <a:off x="2676260" y="230759"/>
            <a:ext cx="3791479" cy="4560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8B649-7C6B-AA98-98BA-AEAA9BDDC08B}"/>
              </a:ext>
            </a:extLst>
          </p:cNvPr>
          <p:cNvSpPr txBox="1"/>
          <p:nvPr/>
        </p:nvSpPr>
        <p:spPr>
          <a:xfrm>
            <a:off x="6799335" y="4530139"/>
            <a:ext cx="234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van den </a:t>
            </a:r>
            <a:r>
              <a:rPr lang="en-US" dirty="0" err="1">
                <a:solidFill>
                  <a:schemeClr val="tx1"/>
                </a:solidFill>
              </a:rPr>
              <a:t>Wildenberg</a:t>
            </a:r>
            <a:r>
              <a:rPr lang="en-US" dirty="0">
                <a:solidFill>
                  <a:schemeClr val="tx1"/>
                </a:solidFill>
              </a:rPr>
              <a:t> et al., 2010</a:t>
            </a:r>
          </a:p>
        </p:txBody>
      </p:sp>
    </p:spTree>
    <p:extLst>
      <p:ext uri="{BB962C8B-B14F-4D97-AF65-F5344CB8AC3E}">
        <p14:creationId xmlns:p14="http://schemas.microsoft.com/office/powerpoint/2010/main" val="1216044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8863B8-C353-6713-C219-3C27C8C0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92" y="1088528"/>
            <a:ext cx="5549215" cy="280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9347D2-13AE-5CB6-14B0-BAE31BED82E7}"/>
              </a:ext>
            </a:extLst>
          </p:cNvPr>
          <p:cNvSpPr/>
          <p:nvPr/>
        </p:nvSpPr>
        <p:spPr>
          <a:xfrm>
            <a:off x="3577213" y="2421653"/>
            <a:ext cx="803868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290461-E6C0-E09B-3F13-773E2C7C1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7" y="1800056"/>
            <a:ext cx="2586825" cy="1900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DE7DD8-8B03-3944-032D-E41CEA85F258}"/>
              </a:ext>
            </a:extLst>
          </p:cNvPr>
          <p:cNvSpPr txBox="1"/>
          <p:nvPr/>
        </p:nvSpPr>
        <p:spPr>
          <a:xfrm>
            <a:off x="787949" y="954225"/>
            <a:ext cx="14688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EMG</a:t>
            </a:r>
          </a:p>
        </p:txBody>
      </p:sp>
      <p:pic>
        <p:nvPicPr>
          <p:cNvPr id="9" name="Google Shape;68;p15">
            <a:extLst>
              <a:ext uri="{FF2B5EF4-FFF2-40B4-BE49-F238E27FC236}">
                <a16:creationId xmlns:a16="http://schemas.microsoft.com/office/drawing/2014/main" id="{CA8BA92E-A196-DFA5-FBBE-821EEE4C197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201" y="1303200"/>
            <a:ext cx="1336050" cy="133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9;p15">
            <a:extLst>
              <a:ext uri="{FF2B5EF4-FFF2-40B4-BE49-F238E27FC236}">
                <a16:creationId xmlns:a16="http://schemas.microsoft.com/office/drawing/2014/main" id="{CE8C1081-1AFA-029D-D78F-79653E35FBE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9039" y="1303275"/>
            <a:ext cx="1335024" cy="13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0;p15">
            <a:extLst>
              <a:ext uri="{FF2B5EF4-FFF2-40B4-BE49-F238E27FC236}">
                <a16:creationId xmlns:a16="http://schemas.microsoft.com/office/drawing/2014/main" id="{BF1AE238-2E64-2D71-CFB7-3DD478FD1DD4}"/>
              </a:ext>
            </a:extLst>
          </p:cNvPr>
          <p:cNvSpPr txBox="1"/>
          <p:nvPr/>
        </p:nvSpPr>
        <p:spPr>
          <a:xfrm>
            <a:off x="6037926" y="566175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Simon Task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" name="Google Shape;71;p15">
            <a:extLst>
              <a:ext uri="{FF2B5EF4-FFF2-40B4-BE49-F238E27FC236}">
                <a16:creationId xmlns:a16="http://schemas.microsoft.com/office/drawing/2014/main" id="{3C80F9A0-281E-8248-32EA-2E8B848D11FB}"/>
              </a:ext>
            </a:extLst>
          </p:cNvPr>
          <p:cNvSpPr txBox="1"/>
          <p:nvPr/>
        </p:nvSpPr>
        <p:spPr>
          <a:xfrm>
            <a:off x="4741026" y="872700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Congruent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3" name="Google Shape;72;p15">
            <a:extLst>
              <a:ext uri="{FF2B5EF4-FFF2-40B4-BE49-F238E27FC236}">
                <a16:creationId xmlns:a16="http://schemas.microsoft.com/office/drawing/2014/main" id="{F6F5C148-247D-1B19-92F8-9DE1B9A67A72}"/>
              </a:ext>
            </a:extLst>
          </p:cNvPr>
          <p:cNvSpPr txBox="1"/>
          <p:nvPr/>
        </p:nvSpPr>
        <p:spPr>
          <a:xfrm>
            <a:off x="7365351" y="872700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Incongruent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" name="Google Shape;73;p15">
            <a:extLst>
              <a:ext uri="{FF2B5EF4-FFF2-40B4-BE49-F238E27FC236}">
                <a16:creationId xmlns:a16="http://schemas.microsoft.com/office/drawing/2014/main" id="{F5A19228-85D0-C5C8-D2FB-9587B2640DA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4712" y="3203628"/>
            <a:ext cx="1335023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4;p15">
            <a:extLst>
              <a:ext uri="{FF2B5EF4-FFF2-40B4-BE49-F238E27FC236}">
                <a16:creationId xmlns:a16="http://schemas.microsoft.com/office/drawing/2014/main" id="{0337B6F4-BF8E-560C-5C74-67192A375D4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9038" y="3203624"/>
            <a:ext cx="1335024" cy="13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75;p15">
            <a:extLst>
              <a:ext uri="{FF2B5EF4-FFF2-40B4-BE49-F238E27FC236}">
                <a16:creationId xmlns:a16="http://schemas.microsoft.com/office/drawing/2014/main" id="{943172C3-1951-B3CB-2B86-D5B8FA997D02}"/>
              </a:ext>
            </a:extLst>
          </p:cNvPr>
          <p:cNvSpPr txBox="1"/>
          <p:nvPr/>
        </p:nvSpPr>
        <p:spPr>
          <a:xfrm>
            <a:off x="5954826" y="2773125"/>
            <a:ext cx="16086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Flanker Task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D3212528-C4D8-C928-0ACE-C451F86AA6F9}"/>
              </a:ext>
            </a:extLst>
          </p:cNvPr>
          <p:cNvSpPr/>
          <p:nvPr/>
        </p:nvSpPr>
        <p:spPr>
          <a:xfrm>
            <a:off x="3358763" y="2160505"/>
            <a:ext cx="955587" cy="955587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6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8;p15">
            <a:extLst>
              <a:ext uri="{FF2B5EF4-FFF2-40B4-BE49-F238E27FC236}">
                <a16:creationId xmlns:a16="http://schemas.microsoft.com/office/drawing/2014/main" id="{EF05A15A-1A5C-ED2E-A49B-24170D9542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01" y="2312047"/>
            <a:ext cx="1336050" cy="133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9;p15">
            <a:extLst>
              <a:ext uri="{FF2B5EF4-FFF2-40B4-BE49-F238E27FC236}">
                <a16:creationId xmlns:a16="http://schemas.microsoft.com/office/drawing/2014/main" id="{7E06900B-9B86-1082-D7FA-98596E6AB13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5139" y="2312122"/>
            <a:ext cx="1335024" cy="13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0;p15">
            <a:extLst>
              <a:ext uri="{FF2B5EF4-FFF2-40B4-BE49-F238E27FC236}">
                <a16:creationId xmlns:a16="http://schemas.microsoft.com/office/drawing/2014/main" id="{81948FFA-1689-6E2A-B356-87CE9786EA9A}"/>
              </a:ext>
            </a:extLst>
          </p:cNvPr>
          <p:cNvSpPr txBox="1"/>
          <p:nvPr/>
        </p:nvSpPr>
        <p:spPr>
          <a:xfrm>
            <a:off x="1609289" y="1450972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Simon Task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0" name="Google Shape;71;p15">
            <a:extLst>
              <a:ext uri="{FF2B5EF4-FFF2-40B4-BE49-F238E27FC236}">
                <a16:creationId xmlns:a16="http://schemas.microsoft.com/office/drawing/2014/main" id="{04584C71-A5BF-64E3-5FD9-2BB8D14D9AF4}"/>
              </a:ext>
            </a:extLst>
          </p:cNvPr>
          <p:cNvSpPr txBox="1"/>
          <p:nvPr/>
        </p:nvSpPr>
        <p:spPr>
          <a:xfrm>
            <a:off x="297126" y="1881547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Congruent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1" name="Google Shape;72;p15">
            <a:extLst>
              <a:ext uri="{FF2B5EF4-FFF2-40B4-BE49-F238E27FC236}">
                <a16:creationId xmlns:a16="http://schemas.microsoft.com/office/drawing/2014/main" id="{3DC0DBE2-E2EB-9026-5F1C-E8881359DE52}"/>
              </a:ext>
            </a:extLst>
          </p:cNvPr>
          <p:cNvSpPr txBox="1"/>
          <p:nvPr/>
        </p:nvSpPr>
        <p:spPr>
          <a:xfrm>
            <a:off x="2921451" y="1881547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Incongruent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AE717C8-45BD-0F72-6D5B-4BCF05AF4D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2" t="7810" r="1649" b="3910"/>
          <a:stretch/>
        </p:blipFill>
        <p:spPr>
          <a:xfrm>
            <a:off x="4572000" y="872699"/>
            <a:ext cx="4463228" cy="31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15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3;p15">
            <a:extLst>
              <a:ext uri="{FF2B5EF4-FFF2-40B4-BE49-F238E27FC236}">
                <a16:creationId xmlns:a16="http://schemas.microsoft.com/office/drawing/2014/main" id="{73AA6F2B-C8E6-FCD4-C12A-204E22AEB6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26" y="2066028"/>
            <a:ext cx="1335023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4;p15">
            <a:extLst>
              <a:ext uri="{FF2B5EF4-FFF2-40B4-BE49-F238E27FC236}">
                <a16:creationId xmlns:a16="http://schemas.microsoft.com/office/drawing/2014/main" id="{43C52FEB-87CA-D0EB-C148-340F7C6164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952" y="2066024"/>
            <a:ext cx="1335024" cy="13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5;p15">
            <a:extLst>
              <a:ext uri="{FF2B5EF4-FFF2-40B4-BE49-F238E27FC236}">
                <a16:creationId xmlns:a16="http://schemas.microsoft.com/office/drawing/2014/main" id="{A3A493A8-0586-8EAA-4CD6-C29D03E47211}"/>
              </a:ext>
            </a:extLst>
          </p:cNvPr>
          <p:cNvSpPr txBox="1"/>
          <p:nvPr/>
        </p:nvSpPr>
        <p:spPr>
          <a:xfrm>
            <a:off x="1392654" y="1372496"/>
            <a:ext cx="16086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Flanker Task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5" name="Google Shape;71;p15">
            <a:extLst>
              <a:ext uri="{FF2B5EF4-FFF2-40B4-BE49-F238E27FC236}">
                <a16:creationId xmlns:a16="http://schemas.microsoft.com/office/drawing/2014/main" id="{FEEC5822-0DF9-F07D-315A-92BD6C0BD1FB}"/>
              </a:ext>
            </a:extLst>
          </p:cNvPr>
          <p:cNvSpPr txBox="1"/>
          <p:nvPr/>
        </p:nvSpPr>
        <p:spPr>
          <a:xfrm>
            <a:off x="163591" y="1635524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Congruent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7" name="Google Shape;72;p15">
            <a:extLst>
              <a:ext uri="{FF2B5EF4-FFF2-40B4-BE49-F238E27FC236}">
                <a16:creationId xmlns:a16="http://schemas.microsoft.com/office/drawing/2014/main" id="{D14D1EF9-199F-8547-9751-88332CA61F01}"/>
              </a:ext>
            </a:extLst>
          </p:cNvPr>
          <p:cNvSpPr txBox="1"/>
          <p:nvPr/>
        </p:nvSpPr>
        <p:spPr>
          <a:xfrm>
            <a:off x="2787916" y="1635524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Incongruent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9" name="Picture 8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D3AD7921-1D1B-0CB9-7AB2-2AC07B56E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7" t="8631" b="4756"/>
          <a:stretch/>
        </p:blipFill>
        <p:spPr>
          <a:xfrm>
            <a:off x="4418542" y="1036758"/>
            <a:ext cx="4496832" cy="30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7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87287-EC71-29DF-B677-6732F93AA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5578" cy="2988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CFB93-F170-21B7-69F1-256720FA5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57" y="2677483"/>
            <a:ext cx="1962424" cy="1390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AA8A65-6DC2-CFD9-2A6C-4179B50F487D}"/>
              </a:ext>
            </a:extLst>
          </p:cNvPr>
          <p:cNvSpPr/>
          <p:nvPr/>
        </p:nvSpPr>
        <p:spPr>
          <a:xfrm>
            <a:off x="4813160" y="0"/>
            <a:ext cx="502418" cy="4220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D05B43-BE4D-F264-5870-39AAE3345152}"/>
              </a:ext>
            </a:extLst>
          </p:cNvPr>
          <p:cNvCxnSpPr>
            <a:cxnSpLocks/>
          </p:cNvCxnSpPr>
          <p:nvPr/>
        </p:nvCxnSpPr>
        <p:spPr>
          <a:xfrm>
            <a:off x="5315578" y="0"/>
            <a:ext cx="3161703" cy="26774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738000-18A5-8020-DBB8-DD9B35403DC5}"/>
              </a:ext>
            </a:extLst>
          </p:cNvPr>
          <p:cNvCxnSpPr>
            <a:cxnSpLocks/>
          </p:cNvCxnSpPr>
          <p:nvPr/>
        </p:nvCxnSpPr>
        <p:spPr>
          <a:xfrm>
            <a:off x="4813160" y="422031"/>
            <a:ext cx="1701697" cy="22554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3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">
            <a:extLst>
              <a:ext uri="{FF2B5EF4-FFF2-40B4-BE49-F238E27FC236}">
                <a16:creationId xmlns:a16="http://schemas.microsoft.com/office/drawing/2014/main" id="{105FADAC-E618-2014-7868-180864B06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" y="1204341"/>
            <a:ext cx="4488181" cy="3366136"/>
          </a:xfrm>
          <a:prstGeom prst="rect">
            <a:avLst/>
          </a:prstGeom>
        </p:spPr>
      </p:pic>
      <p:pic>
        <p:nvPicPr>
          <p:cNvPr id="5" name="Picture 4" descr="A graph of a number of blue and orange lines&#10;&#10;Description automatically generated">
            <a:extLst>
              <a:ext uri="{FF2B5EF4-FFF2-40B4-BE49-F238E27FC236}">
                <a16:creationId xmlns:a16="http://schemas.microsoft.com/office/drawing/2014/main" id="{0F750C8B-A8EA-4454-FD4A-1088A7FF7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868" y="1204341"/>
            <a:ext cx="4483363" cy="33625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8852D72-FA8B-B6B4-136B-D718B78A166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Normalized EMG Traces (Simon Task)</a:t>
            </a:r>
          </a:p>
        </p:txBody>
      </p:sp>
    </p:spTree>
    <p:extLst>
      <p:ext uri="{BB962C8B-B14F-4D97-AF65-F5344CB8AC3E}">
        <p14:creationId xmlns:p14="http://schemas.microsoft.com/office/powerpoint/2010/main" val="20220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F1812A16-123C-9CFB-C423-176480B2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88542"/>
            <a:ext cx="4498848" cy="3374136"/>
          </a:xfrm>
          <a:prstGeom prst="rect">
            <a:avLst/>
          </a:prstGeom>
        </p:spPr>
      </p:pic>
      <p:pic>
        <p:nvPicPr>
          <p:cNvPr id="7" name="Picture 6" descr="A graph of a number of people&#10;&#10;Description automatically generated">
            <a:extLst>
              <a:ext uri="{FF2B5EF4-FFF2-40B4-BE49-F238E27FC236}">
                <a16:creationId xmlns:a16="http://schemas.microsoft.com/office/drawing/2014/main" id="{54B6867B-3D8F-52FF-B4C1-E57529F91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" y="1288542"/>
            <a:ext cx="4498848" cy="3374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12D48-9F93-1F4E-C32E-975B5BC60DE8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Normalized EMG Traces (Flanker Task)</a:t>
            </a:r>
          </a:p>
        </p:txBody>
      </p:sp>
    </p:spTree>
    <p:extLst>
      <p:ext uri="{BB962C8B-B14F-4D97-AF65-F5344CB8AC3E}">
        <p14:creationId xmlns:p14="http://schemas.microsoft.com/office/powerpoint/2010/main" val="361485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3D06-803A-FCC6-15A8-7E2106B71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3640F-1713-96AE-A4AA-D27FC8F5A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Traditional free RT approaches fail to give us the entire image of conflict processing</a:t>
            </a:r>
          </a:p>
          <a:p>
            <a:r>
              <a:rPr lang="en-US" dirty="0">
                <a:solidFill>
                  <a:schemeClr val="tx1"/>
                </a:solidFill>
              </a:rPr>
              <a:t>The forced response paradigm allows us to capture the temporal landscape of conflict processing</a:t>
            </a:r>
          </a:p>
          <a:p>
            <a:r>
              <a:rPr lang="en-US" dirty="0">
                <a:solidFill>
                  <a:schemeClr val="tx1"/>
                </a:solidFill>
              </a:rPr>
              <a:t>Our response preparation model offers insights into plausible mental computations and testable predictions</a:t>
            </a:r>
          </a:p>
          <a:p>
            <a:r>
              <a:rPr lang="en-US" dirty="0">
                <a:solidFill>
                  <a:schemeClr val="tx1"/>
                </a:solidFill>
              </a:rPr>
              <a:t>EMG gives us a possible physiological window into goal processes overriding habit processing</a:t>
            </a:r>
          </a:p>
        </p:txBody>
      </p:sp>
    </p:spTree>
    <p:extLst>
      <p:ext uri="{BB962C8B-B14F-4D97-AF65-F5344CB8AC3E}">
        <p14:creationId xmlns:p14="http://schemas.microsoft.com/office/powerpoint/2010/main" val="280701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EC753-96C6-A16B-3CD0-7BEA537D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7892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Directions</a:t>
            </a:r>
          </a:p>
        </p:txBody>
      </p:sp>
      <p:pic>
        <p:nvPicPr>
          <p:cNvPr id="2050" name="Picture 2" descr="Examples of trajectories of the drift-diffusion model. Two decision... |  Download Scientific Diagram">
            <a:extLst>
              <a:ext uri="{FF2B5EF4-FFF2-40B4-BE49-F238E27FC236}">
                <a16:creationId xmlns:a16="http://schemas.microsoft.com/office/drawing/2014/main" id="{BC78D2E7-928F-8B4F-A057-0EB479E9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90" y="1458543"/>
            <a:ext cx="3813229" cy="23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3CAFD5-A9F2-0773-346D-894F7DE0842F}"/>
              </a:ext>
            </a:extLst>
          </p:cNvPr>
          <p:cNvGrpSpPr/>
          <p:nvPr/>
        </p:nvGrpSpPr>
        <p:grpSpPr>
          <a:xfrm>
            <a:off x="212137" y="2887769"/>
            <a:ext cx="2933103" cy="2255731"/>
            <a:chOff x="458032" y="2722069"/>
            <a:chExt cx="2933103" cy="22557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7AD9E0-6A02-82D2-1B59-953CB7D1D8DF}"/>
                </a:ext>
              </a:extLst>
            </p:cNvPr>
            <p:cNvGrpSpPr/>
            <p:nvPr/>
          </p:nvGrpSpPr>
          <p:grpSpPr>
            <a:xfrm>
              <a:off x="458032" y="2722069"/>
              <a:ext cx="2933103" cy="2201418"/>
              <a:chOff x="420997" y="2773861"/>
              <a:chExt cx="2933103" cy="220141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F107DF2-97F6-B4B2-A487-706E299DE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997" y="2773861"/>
                <a:ext cx="2933103" cy="2201418"/>
              </a:xfrm>
              <a:prstGeom prst="rect">
                <a:avLst/>
              </a:prstGeom>
            </p:spPr>
          </p:pic>
          <p:pic>
            <p:nvPicPr>
              <p:cNvPr id="12" name="Picture 11" descr="A close-up of black text&#10;&#10;Description automatically generated">
                <a:extLst>
                  <a:ext uri="{FF2B5EF4-FFF2-40B4-BE49-F238E27FC236}">
                    <a16:creationId xmlns:a16="http://schemas.microsoft.com/office/drawing/2014/main" id="{6C54BB2C-20B7-8F20-94CF-86153B850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1212" y="4100997"/>
                <a:ext cx="989207" cy="4134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CE3765-5B31-26D5-4B16-A70C0F262F68}"/>
                  </a:ext>
                </a:extLst>
              </p:cNvPr>
              <p:cNvSpPr txBox="1"/>
              <p:nvPr/>
            </p:nvSpPr>
            <p:spPr>
              <a:xfrm rot="16200000">
                <a:off x="206351" y="3747612"/>
                <a:ext cx="75728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Accuracy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F8302C-8610-A15A-1FFA-DCE3610A96FC}"/>
                </a:ext>
              </a:extLst>
            </p:cNvPr>
            <p:cNvSpPr txBox="1"/>
            <p:nvPr/>
          </p:nvSpPr>
          <p:spPr>
            <a:xfrm>
              <a:off x="1459897" y="4762356"/>
              <a:ext cx="117924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/>
                <a:t>Time (ms)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B2B940-A58D-4D57-2B97-CB89392DEF7C}"/>
              </a:ext>
            </a:extLst>
          </p:cNvPr>
          <p:cNvGrpSpPr/>
          <p:nvPr/>
        </p:nvGrpSpPr>
        <p:grpSpPr>
          <a:xfrm>
            <a:off x="205020" y="298283"/>
            <a:ext cx="3511588" cy="2647986"/>
            <a:chOff x="458033" y="74083"/>
            <a:chExt cx="3511588" cy="26479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9E6775-41D1-D959-31A6-01C53F26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234" y="477795"/>
              <a:ext cx="2934019" cy="220210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3AC502-6D19-57CB-166A-61B0D5737AEF}"/>
                </a:ext>
              </a:extLst>
            </p:cNvPr>
            <p:cNvSpPr txBox="1"/>
            <p:nvPr/>
          </p:nvSpPr>
          <p:spPr>
            <a:xfrm rot="16200000">
              <a:off x="-310347" y="842463"/>
              <a:ext cx="17906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Density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F18709-5774-03E9-74E4-F9276DADA97C}"/>
                </a:ext>
              </a:extLst>
            </p:cNvPr>
            <p:cNvGrpSpPr/>
            <p:nvPr/>
          </p:nvGrpSpPr>
          <p:grpSpPr>
            <a:xfrm>
              <a:off x="1544204" y="607848"/>
              <a:ext cx="992076" cy="1898777"/>
              <a:chOff x="2058939" y="810464"/>
              <a:chExt cx="1322768" cy="253170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1DEED37-70A1-441D-B77A-7DB289BEA7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9246" y="1173038"/>
                <a:ext cx="0" cy="2169128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EB0472F-96F5-B010-CB29-8EC0CAA15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8029" y="1932710"/>
                <a:ext cx="7278" cy="1409456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DC412EE-76DB-8359-C78C-3AE8D0481F36}"/>
                  </a:ext>
                </a:extLst>
              </p:cNvPr>
              <p:cNvSpPr txBox="1"/>
              <p:nvPr/>
            </p:nvSpPr>
            <p:spPr>
              <a:xfrm>
                <a:off x="2058939" y="810464"/>
                <a:ext cx="731845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𝜇</a:t>
                </a:r>
                <a:r>
                  <a:rPr lang="en-US" sz="1050" baseline="-25000" dirty="0"/>
                  <a:t>H</a:t>
                </a:r>
                <a:endParaRPr lang="en-US" sz="105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A29252-4E6B-16C6-42BB-2AEFCF9EFBD9}"/>
                  </a:ext>
                </a:extLst>
              </p:cNvPr>
              <p:cNvSpPr txBox="1"/>
              <p:nvPr/>
            </p:nvSpPr>
            <p:spPr>
              <a:xfrm>
                <a:off x="2516732" y="1610280"/>
                <a:ext cx="731845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𝜇</a:t>
                </a:r>
                <a:r>
                  <a:rPr lang="en-US" sz="1050" baseline="-25000" dirty="0"/>
                  <a:t>G</a:t>
                </a:r>
                <a:endParaRPr lang="en-US" sz="105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619F209-D2D0-3000-2029-44769C373E00}"/>
                  </a:ext>
                </a:extLst>
              </p:cNvPr>
              <p:cNvSpPr txBox="1"/>
              <p:nvPr/>
            </p:nvSpPr>
            <p:spPr>
              <a:xfrm>
                <a:off x="2129876" y="1773358"/>
                <a:ext cx="56217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𝜎</a:t>
                </a:r>
                <a:r>
                  <a:rPr lang="en-US" sz="1050" baseline="-25000" dirty="0"/>
                  <a:t>H</a:t>
                </a:r>
                <a:endParaRPr lang="en-US" sz="105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DDDA66-CCBF-35FD-36E2-93A3170D8F27}"/>
                  </a:ext>
                </a:extLst>
              </p:cNvPr>
              <p:cNvSpPr txBox="1"/>
              <p:nvPr/>
            </p:nvSpPr>
            <p:spPr>
              <a:xfrm>
                <a:off x="2649862" y="2265124"/>
                <a:ext cx="731845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𝜎</a:t>
                </a:r>
                <a:r>
                  <a:rPr lang="en-US" sz="1050" baseline="-25000" dirty="0"/>
                  <a:t>G</a:t>
                </a:r>
                <a:endParaRPr lang="en-US" sz="1050" dirty="0"/>
              </a:p>
            </p:txBody>
          </p:sp>
          <p:sp>
            <p:nvSpPr>
              <p:cNvPr id="30" name="Left-Right Arrow 39">
                <a:extLst>
                  <a:ext uri="{FF2B5EF4-FFF2-40B4-BE49-F238E27FC236}">
                    <a16:creationId xmlns:a16="http://schemas.microsoft.com/office/drawing/2014/main" id="{C4BC5714-C09E-5EF2-280D-516DBC3CE69E}"/>
                  </a:ext>
                </a:extLst>
              </p:cNvPr>
              <p:cNvSpPr/>
              <p:nvPr/>
            </p:nvSpPr>
            <p:spPr>
              <a:xfrm>
                <a:off x="2238283" y="2095482"/>
                <a:ext cx="212140" cy="69424"/>
              </a:xfrm>
              <a:prstGeom prst="leftRightArrow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" name="Left-Right Arrow 40">
                <a:extLst>
                  <a:ext uri="{FF2B5EF4-FFF2-40B4-BE49-F238E27FC236}">
                    <a16:creationId xmlns:a16="http://schemas.microsoft.com/office/drawing/2014/main" id="{0767666F-2F8A-3389-715D-F067F47CCCA5}"/>
                  </a:ext>
                </a:extLst>
              </p:cNvPr>
              <p:cNvSpPr/>
              <p:nvPr/>
            </p:nvSpPr>
            <p:spPr>
              <a:xfrm flipV="1">
                <a:off x="2635307" y="2597714"/>
                <a:ext cx="415450" cy="69424"/>
              </a:xfrm>
              <a:prstGeom prst="leftRightArrow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AABC78-0386-DED4-566E-C3D3219A137E}"/>
                </a:ext>
              </a:extLst>
            </p:cNvPr>
            <p:cNvGrpSpPr/>
            <p:nvPr/>
          </p:nvGrpSpPr>
          <p:grpSpPr>
            <a:xfrm>
              <a:off x="2667046" y="743022"/>
              <a:ext cx="1302575" cy="491321"/>
              <a:chOff x="5340915" y="880421"/>
              <a:chExt cx="1736766" cy="655094"/>
            </a:xfrm>
          </p:grpSpPr>
          <p:pic>
            <p:nvPicPr>
              <p:cNvPr id="20" name="Picture 19" descr="A blue square with white dots&#10;&#10;Description automatically generated with medium confidence">
                <a:extLst>
                  <a:ext uri="{FF2B5EF4-FFF2-40B4-BE49-F238E27FC236}">
                    <a16:creationId xmlns:a16="http://schemas.microsoft.com/office/drawing/2014/main" id="{63C3F552-D611-30EE-7C3A-B77633842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40915" y="950787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1" name="Picture 20" descr="A green square with white dots&#10;&#10;Description automatically generated">
                <a:extLst>
                  <a:ext uri="{FF2B5EF4-FFF2-40B4-BE49-F238E27FC236}">
                    <a16:creationId xmlns:a16="http://schemas.microsoft.com/office/drawing/2014/main" id="{901FFE1F-A22E-E7F6-6329-23B4C131E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0915" y="1274817"/>
                <a:ext cx="228600" cy="2286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B1839A-6689-88D2-F7D4-BD3CEA3A0DB7}"/>
                  </a:ext>
                </a:extLst>
              </p:cNvPr>
              <p:cNvSpPr txBox="1"/>
              <p:nvPr/>
            </p:nvSpPr>
            <p:spPr>
              <a:xfrm>
                <a:off x="5548722" y="880421"/>
                <a:ext cx="1508166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habit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54B29D-1A74-F254-3020-09F7E06AFD50}"/>
                  </a:ext>
                </a:extLst>
              </p:cNvPr>
              <p:cNvSpPr txBox="1"/>
              <p:nvPr/>
            </p:nvSpPr>
            <p:spPr>
              <a:xfrm>
                <a:off x="5569515" y="1196960"/>
                <a:ext cx="1508166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goal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FAFA21-1AA0-B81D-2812-376721AD62F2}"/>
                </a:ext>
              </a:extLst>
            </p:cNvPr>
            <p:cNvSpPr txBox="1"/>
            <p:nvPr/>
          </p:nvSpPr>
          <p:spPr>
            <a:xfrm>
              <a:off x="1413917" y="2506625"/>
              <a:ext cx="117924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/>
                <a:t>Time (ms)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9D3EBD-BB9B-D462-AA78-A3BED603D41F}"/>
              </a:ext>
            </a:extLst>
          </p:cNvPr>
          <p:cNvSpPr txBox="1"/>
          <p:nvPr/>
        </p:nvSpPr>
        <p:spPr>
          <a:xfrm>
            <a:off x="3905914" y="2423049"/>
            <a:ext cx="84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9803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E48695-7FC4-51B4-7B01-BA779F8ACA4F}"/>
              </a:ext>
            </a:extLst>
          </p:cNvPr>
          <p:cNvSpPr/>
          <p:nvPr/>
        </p:nvSpPr>
        <p:spPr>
          <a:xfrm>
            <a:off x="811419" y="1456628"/>
            <a:ext cx="2687324" cy="2512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EC753-96C6-A16B-3CD0-7BEA537D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Directions</a:t>
            </a:r>
          </a:p>
        </p:txBody>
      </p:sp>
      <p:pic>
        <p:nvPicPr>
          <p:cNvPr id="4098" name="Picture 2" descr="How is FMRI Used? — Nuffield Department of Clinical Neurosciences">
            <a:extLst>
              <a:ext uri="{FF2B5EF4-FFF2-40B4-BE49-F238E27FC236}">
                <a16:creationId xmlns:a16="http://schemas.microsoft.com/office/drawing/2014/main" id="{C04C1198-E42E-E245-F562-9DEB6D305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9240"/>
            <a:ext cx="4141363" cy="19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oducts – MagVenture">
            <a:extLst>
              <a:ext uri="{FF2B5EF4-FFF2-40B4-BE49-F238E27FC236}">
                <a16:creationId xmlns:a16="http://schemas.microsoft.com/office/drawing/2014/main" id="{BECCE9C4-878C-52FA-D525-6B54DB61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9" y="1456627"/>
            <a:ext cx="2687324" cy="230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47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80B1-3391-D8C4-E86D-94DAD9D7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5" name="Picture 4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02B30711-86F2-E3B2-11B6-8AE6F2BCE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344"/>
            <a:ext cx="3267335" cy="25717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8B1482-AEEE-8BE1-49D2-1CF587E8F3AE}"/>
              </a:ext>
            </a:extLst>
          </p:cNvPr>
          <p:cNvGrpSpPr/>
          <p:nvPr/>
        </p:nvGrpSpPr>
        <p:grpSpPr>
          <a:xfrm>
            <a:off x="7095659" y="973612"/>
            <a:ext cx="1007389" cy="1007389"/>
            <a:chOff x="4703736" y="1596325"/>
            <a:chExt cx="1007389" cy="10073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C1430D-2475-3E6D-5794-41A5C59D98F2}"/>
                </a:ext>
              </a:extLst>
            </p:cNvPr>
            <p:cNvSpPr/>
            <p:nvPr/>
          </p:nvSpPr>
          <p:spPr>
            <a:xfrm>
              <a:off x="4703736" y="1596325"/>
              <a:ext cx="1007389" cy="100738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5C0979F-993A-50F6-EBE2-B33882206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5942" y="1628531"/>
              <a:ext cx="942975" cy="94297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7FEC5C-A862-C62E-3978-4548B7EFCD43}"/>
              </a:ext>
            </a:extLst>
          </p:cNvPr>
          <p:cNvSpPr txBox="1"/>
          <p:nvPr/>
        </p:nvSpPr>
        <p:spPr>
          <a:xfrm>
            <a:off x="3225933" y="1077197"/>
            <a:ext cx="21803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u="sng" dirty="0" err="1">
                <a:solidFill>
                  <a:schemeClr val="tx1"/>
                </a:solidFill>
              </a:rPr>
              <a:t>Jonides</a:t>
            </a:r>
            <a:r>
              <a:rPr lang="en-US" sz="2000" u="sng" dirty="0">
                <a:solidFill>
                  <a:schemeClr val="tx1"/>
                </a:solidFill>
              </a:rPr>
              <a:t> 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4C483-48D7-1CA8-4869-FC561FFB1DC5}"/>
              </a:ext>
            </a:extLst>
          </p:cNvPr>
          <p:cNvSpPr txBox="1"/>
          <p:nvPr/>
        </p:nvSpPr>
        <p:spPr>
          <a:xfrm>
            <a:off x="3541176" y="1577251"/>
            <a:ext cx="177851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John </a:t>
            </a:r>
            <a:r>
              <a:rPr lang="en-US" dirty="0" err="1">
                <a:solidFill>
                  <a:schemeClr val="tx1"/>
                </a:solidFill>
              </a:rPr>
              <a:t>Jonides</a:t>
            </a:r>
            <a:r>
              <a:rPr lang="en-US" dirty="0">
                <a:solidFill>
                  <a:schemeClr val="tx1"/>
                </a:solidFill>
              </a:rPr>
              <a:t>, Ph.D.</a:t>
            </a:r>
          </a:p>
          <a:p>
            <a:r>
              <a:rPr lang="en-US" dirty="0">
                <a:solidFill>
                  <a:schemeClr val="tx1"/>
                </a:solidFill>
              </a:rPr>
              <a:t>Han Zhang, Ph.D.</a:t>
            </a:r>
          </a:p>
          <a:p>
            <a:r>
              <a:rPr lang="en-US" dirty="0" err="1">
                <a:solidFill>
                  <a:schemeClr val="tx1"/>
                </a:solidFill>
              </a:rPr>
              <a:t>Jahla</a:t>
            </a:r>
            <a:r>
              <a:rPr lang="en-US" dirty="0">
                <a:solidFill>
                  <a:schemeClr val="tx1"/>
                </a:solidFill>
              </a:rPr>
              <a:t> Osborne</a:t>
            </a:r>
          </a:p>
          <a:p>
            <a:r>
              <a:rPr lang="en-US" dirty="0">
                <a:solidFill>
                  <a:schemeClr val="tx1"/>
                </a:solidFill>
              </a:rPr>
              <a:t>Su Wang</a:t>
            </a:r>
          </a:p>
          <a:p>
            <a:r>
              <a:rPr lang="en-US" dirty="0">
                <a:solidFill>
                  <a:schemeClr val="tx1"/>
                </a:solidFill>
              </a:rPr>
              <a:t>Maddie Quirk</a:t>
            </a:r>
          </a:p>
          <a:p>
            <a:r>
              <a:rPr lang="en-US" dirty="0">
                <a:solidFill>
                  <a:schemeClr val="tx1"/>
                </a:solidFill>
              </a:rPr>
              <a:t>Sarah Liberatore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2C4398-E467-C662-A750-8C2D22E82D0A}"/>
              </a:ext>
            </a:extLst>
          </p:cNvPr>
          <p:cNvSpPr txBox="1"/>
          <p:nvPr/>
        </p:nvSpPr>
        <p:spPr>
          <a:xfrm>
            <a:off x="5021153" y="1077197"/>
            <a:ext cx="21803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u="sng" dirty="0" err="1">
                <a:solidFill>
                  <a:schemeClr val="tx1"/>
                </a:solidFill>
              </a:rPr>
              <a:t>CoCoa</a:t>
            </a:r>
            <a:r>
              <a:rPr lang="en-US" sz="2000" u="sng" dirty="0">
                <a:solidFill>
                  <a:schemeClr val="tx1"/>
                </a:solidFill>
              </a:rPr>
              <a:t> 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56730-CEB9-60FE-1718-2A82C7213718}"/>
              </a:ext>
            </a:extLst>
          </p:cNvPr>
          <p:cNvSpPr txBox="1"/>
          <p:nvPr/>
        </p:nvSpPr>
        <p:spPr>
          <a:xfrm>
            <a:off x="5351896" y="1577251"/>
            <a:ext cx="166359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Taraz</a:t>
            </a:r>
            <a:r>
              <a:rPr lang="en-US" dirty="0">
                <a:solidFill>
                  <a:schemeClr val="tx1"/>
                </a:solidFill>
              </a:rPr>
              <a:t> Lee,  Ph.D.</a:t>
            </a:r>
          </a:p>
          <a:p>
            <a:r>
              <a:rPr lang="en-US" dirty="0">
                <a:solidFill>
                  <a:schemeClr val="tx1"/>
                </a:solidFill>
              </a:rPr>
              <a:t>Jacob Sellers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9564C8-83D1-51BC-2640-BBB1BB3D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048" y="939495"/>
            <a:ext cx="1008746" cy="14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7728EF-C240-4397-4922-E10204A85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/>
          <a:stretch/>
        </p:blipFill>
        <p:spPr bwMode="auto">
          <a:xfrm>
            <a:off x="7868543" y="2441764"/>
            <a:ext cx="1275457" cy="14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3383E0-8231-36D3-45AC-18E591405EDC}"/>
              </a:ext>
            </a:extLst>
          </p:cNvPr>
          <p:cNvSpPr txBox="1"/>
          <p:nvPr/>
        </p:nvSpPr>
        <p:spPr>
          <a:xfrm>
            <a:off x="4272254" y="3062190"/>
            <a:ext cx="21803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u="sng" dirty="0">
                <a:solidFill>
                  <a:schemeClr val="tx1"/>
                </a:solidFill>
              </a:rPr>
              <a:t>B2Lab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DBD306-5970-B09B-0645-D0EE83594055}"/>
              </a:ext>
            </a:extLst>
          </p:cNvPr>
          <p:cNvSpPr txBox="1"/>
          <p:nvPr/>
        </p:nvSpPr>
        <p:spPr>
          <a:xfrm>
            <a:off x="4888559" y="3531465"/>
            <a:ext cx="185320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Michael </a:t>
            </a:r>
            <a:r>
              <a:rPr lang="en-US" dirty="0" err="1">
                <a:solidFill>
                  <a:schemeClr val="tx1"/>
                </a:solidFill>
              </a:rPr>
              <a:t>Vesia</a:t>
            </a:r>
            <a:r>
              <a:rPr lang="en-US" dirty="0">
                <a:solidFill>
                  <a:schemeClr val="tx1"/>
                </a:solidFill>
              </a:rPr>
              <a:t>, Ph.D.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39489F5-6C77-4969-6184-31E0F1C5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36" y="3944033"/>
            <a:ext cx="840268" cy="11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1802FD-43D2-3451-C63A-DF8DC469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0" r="24272"/>
          <a:stretch/>
        </p:blipFill>
        <p:spPr bwMode="auto">
          <a:xfrm>
            <a:off x="7333808" y="4137682"/>
            <a:ext cx="869194" cy="93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3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rowser&#10;&#10;Description automatically generated">
            <a:extLst>
              <a:ext uri="{FF2B5EF4-FFF2-40B4-BE49-F238E27FC236}">
                <a16:creationId xmlns:a16="http://schemas.microsoft.com/office/drawing/2014/main" id="{24625171-8E8D-CBF9-2058-6390777B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675" b="53070"/>
          <a:stretch/>
        </p:blipFill>
        <p:spPr>
          <a:xfrm>
            <a:off x="998220" y="2352131"/>
            <a:ext cx="1470660" cy="1441533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0C1FA67-F438-A4D7-9901-94F7A6129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0"/>
            <a:ext cx="4693919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A375AC-EE39-B8EC-2CAF-A340CE154250}"/>
              </a:ext>
            </a:extLst>
          </p:cNvPr>
          <p:cNvSpPr/>
          <p:nvPr/>
        </p:nvSpPr>
        <p:spPr>
          <a:xfrm>
            <a:off x="4450080" y="99060"/>
            <a:ext cx="373380" cy="236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AE422A-47DD-B3A1-ECB7-AC1D09DD9FB3}"/>
              </a:ext>
            </a:extLst>
          </p:cNvPr>
          <p:cNvCxnSpPr/>
          <p:nvPr/>
        </p:nvCxnSpPr>
        <p:spPr>
          <a:xfrm flipH="1">
            <a:off x="998220" y="99060"/>
            <a:ext cx="3451860" cy="22530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062A0D-24A7-7488-F602-C8C6058448A8}"/>
              </a:ext>
            </a:extLst>
          </p:cNvPr>
          <p:cNvCxnSpPr>
            <a:cxnSpLocks/>
          </p:cNvCxnSpPr>
          <p:nvPr/>
        </p:nvCxnSpPr>
        <p:spPr>
          <a:xfrm flipH="1">
            <a:off x="2468880" y="351873"/>
            <a:ext cx="2354580" cy="2000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we study this conflict?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2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 dirty="0">
                <a:solidFill>
                  <a:schemeClr val="dk1"/>
                </a:solidFill>
              </a:rPr>
              <a:t>Simon Arrow Task:</a:t>
            </a:r>
            <a:r>
              <a:rPr lang="en" dirty="0">
                <a:solidFill>
                  <a:schemeClr val="dk1"/>
                </a:solidFill>
              </a:rPr>
              <a:t> report the direction of the arrow while ignoring location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 dirty="0">
                <a:solidFill>
                  <a:schemeClr val="dk1"/>
                </a:solidFill>
              </a:rPr>
              <a:t>Flanker Task:</a:t>
            </a:r>
            <a:r>
              <a:rPr lang="en" dirty="0">
                <a:solidFill>
                  <a:schemeClr val="dk1"/>
                </a:solidFill>
              </a:rPr>
              <a:t> report the direction of the middle arrow while ignoring the arrows on the left and right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 dirty="0">
                <a:solidFill>
                  <a:schemeClr val="dk1"/>
                </a:solidFill>
              </a:rPr>
              <a:t>Conflict</a:t>
            </a:r>
            <a:r>
              <a:rPr lang="en" dirty="0">
                <a:solidFill>
                  <a:schemeClr val="dk1"/>
                </a:solidFill>
              </a:rPr>
              <a:t> = difference in reaction time (RT) between congruent and incongruent trials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82975"/>
            <a:ext cx="1336050" cy="133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838" y="1583050"/>
            <a:ext cx="1335024" cy="13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815725" y="845950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Simon Task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4518825" y="1152475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Congruent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7143150" y="1152475"/>
            <a:ext cx="144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Incongruent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511" y="3483403"/>
            <a:ext cx="1335023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6837" y="3483399"/>
            <a:ext cx="1335024" cy="13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5732625" y="3052900"/>
            <a:ext cx="16086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Flanker Task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Problems with the Free RT Paradigm</a:t>
            </a:r>
            <a:endParaRPr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188528" y="1240464"/>
            <a:ext cx="418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Speed accuracy trade-off (Heitz, 2014)</a:t>
            </a:r>
            <a:endParaRPr dirty="0">
              <a:solidFill>
                <a:schemeClr val="dk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dirty="0">
                <a:solidFill>
                  <a:schemeClr val="dk1"/>
                </a:solidFill>
              </a:rPr>
              <a:t>Faster but less accurate?</a:t>
            </a:r>
            <a:endParaRPr dirty="0">
              <a:solidFill>
                <a:schemeClr val="dk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dirty="0">
                <a:solidFill>
                  <a:schemeClr val="dk1"/>
                </a:solidFill>
              </a:rPr>
              <a:t>Slower but more accurate?</a:t>
            </a:r>
            <a:endParaRPr dirty="0">
              <a:solidFill>
                <a:schemeClr val="dk1"/>
              </a:solidFill>
            </a:endParaRPr>
          </a:p>
          <a:p>
            <a:pPr indent="-334327"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</a:rPr>
              <a:t>RTs may not reflect full processing time; participants respond accurately when they respond faster than usual </a:t>
            </a:r>
            <a:r>
              <a:rPr lang="en" dirty="0">
                <a:solidFill>
                  <a:schemeClr val="dk1"/>
                </a:solidFill>
              </a:rPr>
              <a:t>(Haith et al., 2016)</a:t>
            </a:r>
          </a:p>
          <a:p>
            <a:pPr lvl="0" indent="-334327"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</a:rPr>
              <a:t>RTs tend to mirror RTs on previous trials (Wong et al., 2017)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82" name="Google Shape;82;p1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502" y="2074475"/>
            <a:ext cx="4352901" cy="2691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C619BE-AB99-3D16-BBA5-E30A1043A81A}"/>
              </a:ext>
            </a:extLst>
          </p:cNvPr>
          <p:cNvCxnSpPr>
            <a:cxnSpLocks/>
          </p:cNvCxnSpPr>
          <p:nvPr/>
        </p:nvCxnSpPr>
        <p:spPr>
          <a:xfrm flipV="1">
            <a:off x="6636328" y="1536605"/>
            <a:ext cx="0" cy="140104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C897B-754A-08A9-FA78-E9F932D1BBB2}"/>
              </a:ext>
            </a:extLst>
          </p:cNvPr>
          <p:cNvCxnSpPr>
            <a:cxnSpLocks/>
          </p:cNvCxnSpPr>
          <p:nvPr/>
        </p:nvCxnSpPr>
        <p:spPr>
          <a:xfrm flipV="1">
            <a:off x="7509164" y="1536605"/>
            <a:ext cx="0" cy="93372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E527F0-595D-381D-BD15-606E38CB1169}"/>
              </a:ext>
            </a:extLst>
          </p:cNvPr>
          <p:cNvCxnSpPr>
            <a:cxnSpLocks/>
          </p:cNvCxnSpPr>
          <p:nvPr/>
        </p:nvCxnSpPr>
        <p:spPr>
          <a:xfrm>
            <a:off x="6607175" y="1507164"/>
            <a:ext cx="92948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46692B-C918-6DC8-8A8B-6E54A07F5748}"/>
              </a:ext>
            </a:extLst>
          </p:cNvPr>
          <p:cNvCxnSpPr>
            <a:cxnSpLocks/>
          </p:cNvCxnSpPr>
          <p:nvPr/>
        </p:nvCxnSpPr>
        <p:spPr>
          <a:xfrm flipV="1">
            <a:off x="7073899" y="1240464"/>
            <a:ext cx="0" cy="23812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DA6D20-BB97-A1E7-4A1B-BA8548BCDE0E}"/>
              </a:ext>
            </a:extLst>
          </p:cNvPr>
          <p:cNvSpPr txBox="1"/>
          <p:nvPr/>
        </p:nvSpPr>
        <p:spPr>
          <a:xfrm>
            <a:off x="6245065" y="910220"/>
            <a:ext cx="166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Conflict?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2F0A8-CC65-7E08-0350-2C07336A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E2CB0-CAAC-B5B0-68AB-F4C497836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Binning RT and examining accuracy in each bin?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Hard to get uniform distributions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Participants don’t always respond when most optimal</a:t>
            </a:r>
          </a:p>
          <a:p>
            <a:pPr marL="5969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Response deadlines?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Gives too much control to participants on how they respond</a:t>
            </a:r>
          </a:p>
          <a:p>
            <a:pPr marL="5969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Response signaling?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Too much uncertainty for participants on a trial-by-trial basis</a:t>
            </a:r>
          </a:p>
        </p:txBody>
      </p:sp>
      <p:pic>
        <p:nvPicPr>
          <p:cNvPr id="6" name="Picture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A2ADDFC-56DF-DC97-3502-039CBCC2E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" t="55618" r="60861" b="-1"/>
          <a:stretch/>
        </p:blipFill>
        <p:spPr>
          <a:xfrm>
            <a:off x="6377940" y="1379109"/>
            <a:ext cx="2637241" cy="253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8F5F-6C6D-4F41-54D7-53269FD0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Forced-response Method</a:t>
            </a:r>
          </a:p>
        </p:txBody>
      </p:sp>
    </p:spTree>
    <p:extLst>
      <p:ext uri="{BB962C8B-B14F-4D97-AF65-F5344CB8AC3E}">
        <p14:creationId xmlns:p14="http://schemas.microsoft.com/office/powerpoint/2010/main" val="558268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BC4B0-8E1B-0A23-F90B-481978637616}"/>
              </a:ext>
            </a:extLst>
          </p:cNvPr>
          <p:cNvSpPr txBox="1"/>
          <p:nvPr/>
        </p:nvSpPr>
        <p:spPr>
          <a:xfrm>
            <a:off x="662940" y="1382971"/>
            <a:ext cx="167640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</a:rPr>
              <a:t>RT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A69F4E-1BEF-0E4B-5825-9323EB7E9EE3}"/>
              </a:ext>
            </a:extLst>
          </p:cNvPr>
          <p:cNvCxnSpPr>
            <a:cxnSpLocks/>
          </p:cNvCxnSpPr>
          <p:nvPr/>
        </p:nvCxnSpPr>
        <p:spPr>
          <a:xfrm>
            <a:off x="2785110" y="1984029"/>
            <a:ext cx="35737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90A8FC-B8F9-A18D-DC0F-C1562E366945}"/>
              </a:ext>
            </a:extLst>
          </p:cNvPr>
          <p:cNvSpPr txBox="1"/>
          <p:nvPr/>
        </p:nvSpPr>
        <p:spPr>
          <a:xfrm>
            <a:off x="6392695" y="1405831"/>
            <a:ext cx="2393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Dependent Variable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6057F0-928D-A210-1262-BE3F087C14B5}"/>
              </a:ext>
            </a:extLst>
          </p:cNvPr>
          <p:cNvCxnSpPr>
            <a:cxnSpLocks/>
          </p:cNvCxnSpPr>
          <p:nvPr/>
        </p:nvCxnSpPr>
        <p:spPr>
          <a:xfrm>
            <a:off x="2785110" y="2365029"/>
            <a:ext cx="3303270" cy="10030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94B4AB-48F8-37AF-F738-6DDA43A45F1E}"/>
              </a:ext>
            </a:extLst>
          </p:cNvPr>
          <p:cNvSpPr txBox="1"/>
          <p:nvPr/>
        </p:nvSpPr>
        <p:spPr>
          <a:xfrm>
            <a:off x="6269355" y="2957974"/>
            <a:ext cx="2640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Independent Variable</a:t>
            </a: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286292F2-4FB7-FE26-8D9E-FC7DD648FCA7}"/>
              </a:ext>
            </a:extLst>
          </p:cNvPr>
          <p:cNvSpPr/>
          <p:nvPr/>
        </p:nvSpPr>
        <p:spPr>
          <a:xfrm>
            <a:off x="6777990" y="1097452"/>
            <a:ext cx="1623060" cy="162306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D173A-9155-A0C5-DD20-5A51CA5B2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56FFD9C-DA0F-C72A-78EB-4781F2C0AA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3005" y="112456"/>
            <a:ext cx="8849032" cy="4918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4FF8B06-D3EA-4509-2B4C-69B61273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18" y="2799596"/>
            <a:ext cx="3639423" cy="19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B1DEAD5-2B58-D39D-7940-86F4907F449F}"/>
              </a:ext>
            </a:extLst>
          </p:cNvPr>
          <p:cNvSpPr/>
          <p:nvPr/>
        </p:nvSpPr>
        <p:spPr>
          <a:xfrm>
            <a:off x="3506439" y="3680789"/>
            <a:ext cx="1092845" cy="1054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06775B-B538-45DB-B25B-B84E83D5A645}"/>
              </a:ext>
            </a:extLst>
          </p:cNvPr>
          <p:cNvSpPr/>
          <p:nvPr/>
        </p:nvSpPr>
        <p:spPr>
          <a:xfrm>
            <a:off x="4572758" y="3653290"/>
            <a:ext cx="1092845" cy="1054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691E32-E356-6B0C-4FBF-2E72DBC8CB3C}"/>
              </a:ext>
            </a:extLst>
          </p:cNvPr>
          <p:cNvSpPr/>
          <p:nvPr/>
        </p:nvSpPr>
        <p:spPr>
          <a:xfrm>
            <a:off x="5664806" y="2806800"/>
            <a:ext cx="1092845" cy="1922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8913A9-FF48-FC6D-C692-917FC0D5085E}"/>
              </a:ext>
            </a:extLst>
          </p:cNvPr>
          <p:cNvSpPr/>
          <p:nvPr/>
        </p:nvSpPr>
        <p:spPr>
          <a:xfrm>
            <a:off x="2455009" y="3674381"/>
            <a:ext cx="1092845" cy="1054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A1EDFF-FA2C-763E-B102-846D0E4703E9}"/>
              </a:ext>
            </a:extLst>
          </p:cNvPr>
          <p:cNvSpPr/>
          <p:nvPr/>
        </p:nvSpPr>
        <p:spPr>
          <a:xfrm>
            <a:off x="5122340" y="2865577"/>
            <a:ext cx="786492" cy="1054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177183-2596-C710-1B1C-1DD451C2D09C}"/>
              </a:ext>
            </a:extLst>
          </p:cNvPr>
          <p:cNvSpPr/>
          <p:nvPr/>
        </p:nvSpPr>
        <p:spPr>
          <a:xfrm>
            <a:off x="5541159" y="3451619"/>
            <a:ext cx="568558" cy="341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5EF915F-E130-4C3B-872A-CDBBC90B4B5D}"/>
              </a:ext>
            </a:extLst>
          </p:cNvPr>
          <p:cNvSpPr/>
          <p:nvPr/>
        </p:nvSpPr>
        <p:spPr>
          <a:xfrm rot="5400000">
            <a:off x="5345402" y="3147634"/>
            <a:ext cx="295413" cy="217714"/>
          </a:xfrm>
          <a:prstGeom prst="rightArrow">
            <a:avLst/>
          </a:prstGeom>
          <a:solidFill>
            <a:schemeClr val="accent1">
              <a:lumMod val="1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72CCEC-8274-A5C9-E8EB-BFE9E1DA4B29}"/>
              </a:ext>
            </a:extLst>
          </p:cNvPr>
          <p:cNvCxnSpPr>
            <a:cxnSpLocks/>
          </p:cNvCxnSpPr>
          <p:nvPr/>
        </p:nvCxnSpPr>
        <p:spPr>
          <a:xfrm flipH="1">
            <a:off x="5493108" y="3471836"/>
            <a:ext cx="737" cy="461019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E1D65C34-A580-CF5B-71DE-E08428BF6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266" y="2806794"/>
            <a:ext cx="686512" cy="2210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121E635-924A-3ABA-A04F-5329CA7D5744}"/>
              </a:ext>
            </a:extLst>
          </p:cNvPr>
          <p:cNvSpPr txBox="1"/>
          <p:nvPr/>
        </p:nvSpPr>
        <p:spPr>
          <a:xfrm>
            <a:off x="5686510" y="3451336"/>
            <a:ext cx="3153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PT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8654E6-DFFF-6D4A-20FB-7BD01AD986AF}"/>
              </a:ext>
            </a:extLst>
          </p:cNvPr>
          <p:cNvGrpSpPr/>
          <p:nvPr/>
        </p:nvGrpSpPr>
        <p:grpSpPr>
          <a:xfrm>
            <a:off x="5507593" y="3620291"/>
            <a:ext cx="616609" cy="0"/>
            <a:chOff x="5511768" y="3719804"/>
            <a:chExt cx="616609" cy="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EF9DB1E-AAC7-52EF-5F3B-E013C90C8AD1}"/>
                </a:ext>
              </a:extLst>
            </p:cNvPr>
            <p:cNvCxnSpPr>
              <a:cxnSpLocks/>
            </p:cNvCxnSpPr>
            <p:nvPr/>
          </p:nvCxnSpPr>
          <p:spPr>
            <a:xfrm>
              <a:off x="5853218" y="3719804"/>
              <a:ext cx="275159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78584C4-20E4-4DED-5FD2-82EA5A61B6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1768" y="3719804"/>
              <a:ext cx="34145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oogle Shape;68;p15">
            <a:extLst>
              <a:ext uri="{FF2B5EF4-FFF2-40B4-BE49-F238E27FC236}">
                <a16:creationId xmlns:a16="http://schemas.microsoft.com/office/drawing/2014/main" id="{5DB3D834-0186-3394-A021-71D87F1FA91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8152" y="1435521"/>
            <a:ext cx="1336050" cy="1335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4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2" grpId="0" animBg="1"/>
      <p:bldP spid="39" grpId="0"/>
    </p:bld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467</Words>
  <Application>Microsoft Office PowerPoint</Application>
  <PresentationFormat>On-screen Show (16:9)</PresentationFormat>
  <Paragraphs>107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Simple Dark</vt:lpstr>
      <vt:lpstr>Physiological and Computational Insights into Conflict Tasks</vt:lpstr>
      <vt:lpstr>PowerPoint Presentation</vt:lpstr>
      <vt:lpstr>PowerPoint Presentation</vt:lpstr>
      <vt:lpstr>How do we study this conflict?</vt:lpstr>
      <vt:lpstr>Problems with the Free RT Paradigm</vt:lpstr>
      <vt:lpstr>Solutions?</vt:lpstr>
      <vt:lpstr>Forced-response Method</vt:lpstr>
      <vt:lpstr>PowerPoint Presentation</vt:lpstr>
      <vt:lpstr>PowerPoint Presentation</vt:lpstr>
      <vt:lpstr>PowerPoint Presentation</vt:lpstr>
      <vt:lpstr>How do the data look?</vt:lpstr>
      <vt:lpstr>PowerPoint Presentation</vt:lpstr>
      <vt:lpstr>Response Preparation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Future Directions</vt:lpstr>
      <vt:lpstr>Future Directions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Physiological and Computational Insights into Conflict Tasks</dc:title>
  <cp:lastModifiedBy>York, Kane</cp:lastModifiedBy>
  <cp:revision>39</cp:revision>
  <dcterms:modified xsi:type="dcterms:W3CDTF">2024-07-05T19:10:27Z</dcterms:modified>
</cp:coreProperties>
</file>